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jpeg"/>
  <Override PartName="/ppt/media/image1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18"/>
  </p:notesMasterIdLst>
  <p:sldIdLst>
    <p:sldId id="256" r:id="rId2"/>
    <p:sldId id="258" r:id="rId3"/>
    <p:sldId id="276" r:id="rId4"/>
    <p:sldId id="259" r:id="rId5"/>
    <p:sldId id="264" r:id="rId6"/>
    <p:sldId id="267" r:id="rId7"/>
    <p:sldId id="268" r:id="rId8"/>
    <p:sldId id="265" r:id="rId9"/>
    <p:sldId id="271" r:id="rId10"/>
    <p:sldId id="277" r:id="rId11"/>
    <p:sldId id="260" r:id="rId12"/>
    <p:sldId id="273" r:id="rId13"/>
    <p:sldId id="272" r:id="rId14"/>
    <p:sldId id="262" r:id="rId15"/>
    <p:sldId id="274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8C1"/>
    <a:srgbClr val="72A5BE"/>
    <a:srgbClr val="819AAC"/>
    <a:srgbClr val="89B2C9"/>
    <a:srgbClr val="93B6CA"/>
    <a:srgbClr val="8EB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A3521-EC0A-4497-A55E-28E679D9894E}" v="88" dt="2024-10-23T13:54:07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po Cesari - jacopo.cesari@studio.unibo.it" userId="55ff9b31-b13c-456c-8f66-ef5a4f8a3799" providerId="ADAL" clId="{7B0A3521-EC0A-4497-A55E-28E679D9894E}"/>
    <pc:docChg chg="undo custSel addSld delSld modSld">
      <pc:chgData name="Jacopo Cesari - jacopo.cesari@studio.unibo.it" userId="55ff9b31-b13c-456c-8f66-ef5a4f8a3799" providerId="ADAL" clId="{7B0A3521-EC0A-4497-A55E-28E679D9894E}" dt="2024-10-26T09:03:18.463" v="232" actId="20577"/>
      <pc:docMkLst>
        <pc:docMk/>
      </pc:docMkLst>
      <pc:sldChg chg="modSp mod">
        <pc:chgData name="Jacopo Cesari - jacopo.cesari@studio.unibo.it" userId="55ff9b31-b13c-456c-8f66-ef5a4f8a3799" providerId="ADAL" clId="{7B0A3521-EC0A-4497-A55E-28E679D9894E}" dt="2024-10-23T10:31:23.416" v="64" actId="20577"/>
        <pc:sldMkLst>
          <pc:docMk/>
          <pc:sldMk cId="4187070375" sldId="258"/>
        </pc:sldMkLst>
        <pc:spChg chg="mod">
          <ac:chgData name="Jacopo Cesari - jacopo.cesari@studio.unibo.it" userId="55ff9b31-b13c-456c-8f66-ef5a4f8a3799" providerId="ADAL" clId="{7B0A3521-EC0A-4497-A55E-28E679D9894E}" dt="2024-10-23T10:31:23.416" v="64" actId="20577"/>
          <ac:spMkLst>
            <pc:docMk/>
            <pc:sldMk cId="4187070375" sldId="258"/>
            <ac:spMk id="3" creationId="{B7C0858F-F912-32C8-2EC0-1899BF3C7C9D}"/>
          </ac:spMkLst>
        </pc:spChg>
      </pc:sldChg>
      <pc:sldChg chg="addSp delSp modSp mod">
        <pc:chgData name="Jacopo Cesari - jacopo.cesari@studio.unibo.it" userId="55ff9b31-b13c-456c-8f66-ef5a4f8a3799" providerId="ADAL" clId="{7B0A3521-EC0A-4497-A55E-28E679D9894E}" dt="2024-10-23T07:31:08.625" v="7" actId="1076"/>
        <pc:sldMkLst>
          <pc:docMk/>
          <pc:sldMk cId="3670306161" sldId="264"/>
        </pc:sldMkLst>
        <pc:picChg chg="add mod">
          <ac:chgData name="Jacopo Cesari - jacopo.cesari@studio.unibo.it" userId="55ff9b31-b13c-456c-8f66-ef5a4f8a3799" providerId="ADAL" clId="{7B0A3521-EC0A-4497-A55E-28E679D9894E}" dt="2024-10-23T07:31:08.625" v="7" actId="1076"/>
          <ac:picMkLst>
            <pc:docMk/>
            <pc:sldMk cId="3670306161" sldId="264"/>
            <ac:picMk id="5" creationId="{4C9F9D7D-7B03-9271-09C4-95740B5A14DB}"/>
          </ac:picMkLst>
        </pc:picChg>
        <pc:picChg chg="del">
          <ac:chgData name="Jacopo Cesari - jacopo.cesari@studio.unibo.it" userId="55ff9b31-b13c-456c-8f66-ef5a4f8a3799" providerId="ADAL" clId="{7B0A3521-EC0A-4497-A55E-28E679D9894E}" dt="2024-10-23T07:30:51.627" v="6" actId="478"/>
          <ac:picMkLst>
            <pc:docMk/>
            <pc:sldMk cId="3670306161" sldId="264"/>
            <ac:picMk id="6" creationId="{E6F12BC7-14F4-E09C-C03F-D211A33EC6D1}"/>
          </ac:picMkLst>
        </pc:picChg>
      </pc:sldChg>
      <pc:sldChg chg="addSp modSp mod">
        <pc:chgData name="Jacopo Cesari - jacopo.cesari@studio.unibo.it" userId="55ff9b31-b13c-456c-8f66-ef5a4f8a3799" providerId="ADAL" clId="{7B0A3521-EC0A-4497-A55E-28E679D9894E}" dt="2024-10-23T13:54:07.833" v="223" actId="20577"/>
        <pc:sldMkLst>
          <pc:docMk/>
          <pc:sldMk cId="1628888589" sldId="265"/>
        </pc:sldMkLst>
        <pc:spChg chg="mod">
          <ac:chgData name="Jacopo Cesari - jacopo.cesari@studio.unibo.it" userId="55ff9b31-b13c-456c-8f66-ef5a4f8a3799" providerId="ADAL" clId="{7B0A3521-EC0A-4497-A55E-28E679D9894E}" dt="2024-10-23T09:10:48.082" v="60" actId="20577"/>
          <ac:spMkLst>
            <pc:docMk/>
            <pc:sldMk cId="1628888589" sldId="265"/>
            <ac:spMk id="2" creationId="{CD884533-2F7A-058F-B90D-F3BBF1F6FCC5}"/>
          </ac:spMkLst>
        </pc:spChg>
        <pc:spChg chg="add mod">
          <ac:chgData name="Jacopo Cesari - jacopo.cesari@studio.unibo.it" userId="55ff9b31-b13c-456c-8f66-ef5a4f8a3799" providerId="ADAL" clId="{7B0A3521-EC0A-4497-A55E-28E679D9894E}" dt="2024-10-23T13:53:24.581" v="220"/>
          <ac:spMkLst>
            <pc:docMk/>
            <pc:sldMk cId="1628888589" sldId="265"/>
            <ac:spMk id="4" creationId="{A63ADB02-3A6B-F641-D969-6E52752C8D2D}"/>
          </ac:spMkLst>
        </pc:spChg>
        <pc:spChg chg="mod">
          <ac:chgData name="Jacopo Cesari - jacopo.cesari@studio.unibo.it" userId="55ff9b31-b13c-456c-8f66-ef5a4f8a3799" providerId="ADAL" clId="{7B0A3521-EC0A-4497-A55E-28E679D9894E}" dt="2024-10-23T11:15:41.373" v="161" actId="1076"/>
          <ac:spMkLst>
            <pc:docMk/>
            <pc:sldMk cId="1628888589" sldId="265"/>
            <ac:spMk id="8" creationId="{6667540B-F321-5C20-EA16-D8F2D2B8F73D}"/>
          </ac:spMkLst>
        </pc:spChg>
        <pc:spChg chg="mod">
          <ac:chgData name="Jacopo Cesari - jacopo.cesari@studio.unibo.it" userId="55ff9b31-b13c-456c-8f66-ef5a4f8a3799" providerId="ADAL" clId="{7B0A3521-EC0A-4497-A55E-28E679D9894E}" dt="2024-10-23T11:14:20.257" v="157" actId="1076"/>
          <ac:spMkLst>
            <pc:docMk/>
            <pc:sldMk cId="1628888589" sldId="265"/>
            <ac:spMk id="12" creationId="{FC2D30BB-DB93-0CFD-387C-F6D3C7EFA7BA}"/>
          </ac:spMkLst>
        </pc:spChg>
        <pc:spChg chg="mod">
          <ac:chgData name="Jacopo Cesari - jacopo.cesari@studio.unibo.it" userId="55ff9b31-b13c-456c-8f66-ef5a4f8a3799" providerId="ADAL" clId="{7B0A3521-EC0A-4497-A55E-28E679D9894E}" dt="2024-10-23T11:02:44.011" v="71" actId="1076"/>
          <ac:spMkLst>
            <pc:docMk/>
            <pc:sldMk cId="1628888589" sldId="265"/>
            <ac:spMk id="16" creationId="{9E4164FA-032A-C968-3C0B-CB79E6D6EEE2}"/>
          </ac:spMkLst>
        </pc:spChg>
        <pc:spChg chg="mod">
          <ac:chgData name="Jacopo Cesari - jacopo.cesari@studio.unibo.it" userId="55ff9b31-b13c-456c-8f66-ef5a4f8a3799" providerId="ADAL" clId="{7B0A3521-EC0A-4497-A55E-28E679D9894E}" dt="2024-10-23T13:54:07.833" v="223" actId="20577"/>
          <ac:spMkLst>
            <pc:docMk/>
            <pc:sldMk cId="1628888589" sldId="265"/>
            <ac:spMk id="22" creationId="{7E373612-E993-1C8D-BCDF-34EFC43B6FA5}"/>
          </ac:spMkLst>
        </pc:spChg>
        <pc:graphicFrameChg chg="mod">
          <ac:chgData name="Jacopo Cesari - jacopo.cesari@studio.unibo.it" userId="55ff9b31-b13c-456c-8f66-ef5a4f8a3799" providerId="ADAL" clId="{7B0A3521-EC0A-4497-A55E-28E679D9894E}" dt="2024-10-23T11:15:24.089" v="160" actId="1076"/>
          <ac:graphicFrameMkLst>
            <pc:docMk/>
            <pc:sldMk cId="1628888589" sldId="265"/>
            <ac:graphicFrameMk id="6" creationId="{46950D95-995D-ACA7-7EE9-43CE13A2EDB8}"/>
          </ac:graphicFrameMkLst>
        </pc:graphicFrameChg>
        <pc:picChg chg="mod">
          <ac:chgData name="Jacopo Cesari - jacopo.cesari@studio.unibo.it" userId="55ff9b31-b13c-456c-8f66-ef5a4f8a3799" providerId="ADAL" clId="{7B0A3521-EC0A-4497-A55E-28E679D9894E}" dt="2024-10-23T11:15:41.373" v="161" actId="1076"/>
          <ac:picMkLst>
            <pc:docMk/>
            <pc:sldMk cId="1628888589" sldId="265"/>
            <ac:picMk id="10" creationId="{BC4E233D-9851-B851-4A48-29E42A5C7FD5}"/>
          </ac:picMkLst>
        </pc:picChg>
        <pc:picChg chg="mod">
          <ac:chgData name="Jacopo Cesari - jacopo.cesari@studio.unibo.it" userId="55ff9b31-b13c-456c-8f66-ef5a4f8a3799" providerId="ADAL" clId="{7B0A3521-EC0A-4497-A55E-28E679D9894E}" dt="2024-10-23T11:04:35.994" v="97" actId="1076"/>
          <ac:picMkLst>
            <pc:docMk/>
            <pc:sldMk cId="1628888589" sldId="265"/>
            <ac:picMk id="11" creationId="{3D2AABE8-91DD-239A-096A-5A91B7FDA4FF}"/>
          </ac:picMkLst>
        </pc:picChg>
      </pc:sldChg>
      <pc:sldChg chg="modSp mod">
        <pc:chgData name="Jacopo Cesari - jacopo.cesari@studio.unibo.it" userId="55ff9b31-b13c-456c-8f66-ef5a4f8a3799" providerId="ADAL" clId="{7B0A3521-EC0A-4497-A55E-28E679D9894E}" dt="2024-10-26T09:03:18.463" v="232" actId="20577"/>
        <pc:sldMkLst>
          <pc:docMk/>
          <pc:sldMk cId="3862946835" sldId="267"/>
        </pc:sldMkLst>
        <pc:spChg chg="mod">
          <ac:chgData name="Jacopo Cesari - jacopo.cesari@studio.unibo.it" userId="55ff9b31-b13c-456c-8f66-ef5a4f8a3799" providerId="ADAL" clId="{7B0A3521-EC0A-4497-A55E-28E679D9894E}" dt="2024-10-26T09:03:18.463" v="232" actId="20577"/>
          <ac:spMkLst>
            <pc:docMk/>
            <pc:sldMk cId="3862946835" sldId="267"/>
            <ac:spMk id="3" creationId="{81559F79-5501-F9AE-4289-5867FD68BBAD}"/>
          </ac:spMkLst>
        </pc:spChg>
      </pc:sldChg>
      <pc:sldChg chg="addSp modSp mod">
        <pc:chgData name="Jacopo Cesari - jacopo.cesari@studio.unibo.it" userId="55ff9b31-b13c-456c-8f66-ef5a4f8a3799" providerId="ADAL" clId="{7B0A3521-EC0A-4497-A55E-28E679D9894E}" dt="2024-10-23T08:18:02.412" v="49" actId="1076"/>
        <pc:sldMkLst>
          <pc:docMk/>
          <pc:sldMk cId="1609794684" sldId="268"/>
        </pc:sldMkLst>
        <pc:spChg chg="mod">
          <ac:chgData name="Jacopo Cesari - jacopo.cesari@studio.unibo.it" userId="55ff9b31-b13c-456c-8f66-ef5a4f8a3799" providerId="ADAL" clId="{7B0A3521-EC0A-4497-A55E-28E679D9894E}" dt="2024-10-23T08:17:33.468" v="42" actId="27636"/>
          <ac:spMkLst>
            <pc:docMk/>
            <pc:sldMk cId="1609794684" sldId="268"/>
            <ac:spMk id="3" creationId="{81559F79-5501-F9AE-4289-5867FD68BBAD}"/>
          </ac:spMkLst>
        </pc:spChg>
        <pc:spChg chg="add mod">
          <ac:chgData name="Jacopo Cesari - jacopo.cesari@studio.unibo.it" userId="55ff9b31-b13c-456c-8f66-ef5a4f8a3799" providerId="ADAL" clId="{7B0A3521-EC0A-4497-A55E-28E679D9894E}" dt="2024-10-23T08:18:02.412" v="49" actId="1076"/>
          <ac:spMkLst>
            <pc:docMk/>
            <pc:sldMk cId="1609794684" sldId="268"/>
            <ac:spMk id="6" creationId="{E16B0FBB-275E-B292-5A75-305D76E3FA9A}"/>
          </ac:spMkLst>
        </pc:spChg>
        <pc:picChg chg="mod">
          <ac:chgData name="Jacopo Cesari - jacopo.cesari@studio.unibo.it" userId="55ff9b31-b13c-456c-8f66-ef5a4f8a3799" providerId="ADAL" clId="{7B0A3521-EC0A-4497-A55E-28E679D9894E}" dt="2024-10-23T08:17:40.495" v="45" actId="1076"/>
          <ac:picMkLst>
            <pc:docMk/>
            <pc:sldMk cId="1609794684" sldId="268"/>
            <ac:picMk id="5" creationId="{E2024FA6-0830-CD5B-F05A-5DD3B4A5631A}"/>
          </ac:picMkLst>
        </pc:picChg>
      </pc:sldChg>
      <pc:sldChg chg="del">
        <pc:chgData name="Jacopo Cesari - jacopo.cesari@studio.unibo.it" userId="55ff9b31-b13c-456c-8f66-ef5a4f8a3799" providerId="ADAL" clId="{7B0A3521-EC0A-4497-A55E-28E679D9894E}" dt="2024-10-23T08:53:46.148" v="50" actId="2696"/>
        <pc:sldMkLst>
          <pc:docMk/>
          <pc:sldMk cId="3887319692" sldId="269"/>
        </pc:sldMkLst>
      </pc:sldChg>
      <pc:sldChg chg="modSp new mod">
        <pc:chgData name="Jacopo Cesari - jacopo.cesari@studio.unibo.it" userId="55ff9b31-b13c-456c-8f66-ef5a4f8a3799" providerId="ADAL" clId="{7B0A3521-EC0A-4497-A55E-28E679D9894E}" dt="2024-10-23T11:26:56.918" v="209" actId="27636"/>
        <pc:sldMkLst>
          <pc:docMk/>
          <pc:sldMk cId="2205452826" sldId="278"/>
        </pc:sldMkLst>
        <pc:spChg chg="mod">
          <ac:chgData name="Jacopo Cesari - jacopo.cesari@studio.unibo.it" userId="55ff9b31-b13c-456c-8f66-ef5a4f8a3799" providerId="ADAL" clId="{7B0A3521-EC0A-4497-A55E-28E679D9894E}" dt="2024-10-23T11:22:32.887" v="174" actId="20577"/>
          <ac:spMkLst>
            <pc:docMk/>
            <pc:sldMk cId="2205452826" sldId="278"/>
            <ac:spMk id="2" creationId="{B8FB20D7-05FB-3402-9031-A1279B8FC737}"/>
          </ac:spMkLst>
        </pc:spChg>
        <pc:spChg chg="mod">
          <ac:chgData name="Jacopo Cesari - jacopo.cesari@studio.unibo.it" userId="55ff9b31-b13c-456c-8f66-ef5a4f8a3799" providerId="ADAL" clId="{7B0A3521-EC0A-4497-A55E-28E679D9894E}" dt="2024-10-23T11:26:56.918" v="209" actId="27636"/>
          <ac:spMkLst>
            <pc:docMk/>
            <pc:sldMk cId="2205452826" sldId="278"/>
            <ac:spMk id="3" creationId="{64F5BC8A-398E-517E-1F21-07D6E584AF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B5529-444A-48A5-8A08-036288B0060E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01E45-B7DB-4DB8-90F4-C7CEDD011D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3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01E45-B7DB-4DB8-90F4-C7CEDD011D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78" indent="0" algn="ctr">
              <a:buNone/>
              <a:defRPr sz="18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800"/>
            </a:lvl4pPr>
            <a:lvl5pPr marL="1828709" indent="0" algn="ctr">
              <a:buNone/>
              <a:defRPr sz="1800"/>
            </a:lvl5pPr>
            <a:lvl6pPr marL="2285886" indent="0" algn="ctr">
              <a:buNone/>
              <a:defRPr sz="1800"/>
            </a:lvl6pPr>
            <a:lvl7pPr marL="2743062" indent="0" algn="ctr">
              <a:buNone/>
              <a:defRPr sz="1800"/>
            </a:lvl7pPr>
            <a:lvl8pPr marL="3200240" indent="0" algn="ctr">
              <a:buNone/>
              <a:defRPr sz="1800"/>
            </a:lvl8pPr>
            <a:lvl9pPr marL="3657418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95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746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2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8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57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lvl="0" indent="0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376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0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97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70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44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31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99D16B7-F7D0-4B3E-A77E-D4BC6D0D0188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3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F96DBAF-2504-4B7C-9B11-189E722E19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40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354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63" indent="-137154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34" indent="-137154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30" indent="-137154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02" indent="-137154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54" indent="-137154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651" indent="-137154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92" indent="-137154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389" indent="-137154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A324E58-12BF-4F8A-9A17-321640173AC1}"/>
              </a:ext>
            </a:extLst>
          </p:cNvPr>
          <p:cNvSpPr/>
          <p:nvPr/>
        </p:nvSpPr>
        <p:spPr>
          <a:xfrm>
            <a:off x="0" y="0"/>
            <a:ext cx="12192000" cy="4565486"/>
          </a:xfrm>
          <a:prstGeom prst="rect">
            <a:avLst/>
          </a:prstGeom>
          <a:solidFill>
            <a:srgbClr val="78A8C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4B579B-1DDE-4200-B4BA-5D69E863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23" y="0"/>
            <a:ext cx="8102353" cy="4565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E8C79-69C9-9082-46E2-7B6AC3A9E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dirty="0"/>
              <a:t>Impatto della riduzione di velocità nelle aree urbane: </a:t>
            </a:r>
            <a:br>
              <a:rPr lang="it-IT" dirty="0"/>
            </a:br>
            <a:r>
              <a:rPr lang="it-IT" dirty="0"/>
              <a:t>analisi e simulazioni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CCC40-434B-6673-DB50-2638A97970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>
            <a:normAutofit/>
          </a:bodyPr>
          <a:lstStyle/>
          <a:p>
            <a:pPr algn="l"/>
            <a:r>
              <a:rPr lang="it-IT" dirty="0"/>
              <a:t>Autore: </a:t>
            </a:r>
          </a:p>
          <a:p>
            <a:pPr algn="l"/>
            <a:r>
              <a:rPr lang="it-IT" dirty="0"/>
              <a:t>Jacopo Cesari</a:t>
            </a:r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r"/>
            <a:r>
              <a:rPr lang="it-IT" dirty="0"/>
              <a:t>Relatrice: </a:t>
            </a:r>
          </a:p>
          <a:p>
            <a:pPr algn="r"/>
            <a:r>
              <a:rPr lang="it-IT" dirty="0"/>
              <a:t>Anna Vesely</a:t>
            </a:r>
            <a:endParaRPr lang="en-GB" dirty="0"/>
          </a:p>
        </p:txBody>
      </p:sp>
      <p:sp>
        <p:nvSpPr>
          <p:cNvPr id="4" name="Rettangolo 6">
            <a:extLst>
              <a:ext uri="{FF2B5EF4-FFF2-40B4-BE49-F238E27FC236}">
                <a16:creationId xmlns:a16="http://schemas.microsoft.com/office/drawing/2014/main" id="{47E6796B-B6DD-81C2-F610-FF1E55F9B5AB}"/>
              </a:ext>
            </a:extLst>
          </p:cNvPr>
          <p:cNvSpPr/>
          <p:nvPr/>
        </p:nvSpPr>
        <p:spPr>
          <a:xfrm>
            <a:off x="0" y="0"/>
            <a:ext cx="12192000" cy="4565486"/>
          </a:xfrm>
          <a:prstGeom prst="rect">
            <a:avLst/>
          </a:prstGeom>
          <a:solidFill>
            <a:srgbClr val="78A8C1">
              <a:alpha val="5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501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raffic jam on a road with buildings in the background&#10;&#10;Description automatically generated">
            <a:extLst>
              <a:ext uri="{FF2B5EF4-FFF2-40B4-BE49-F238E27FC236}">
                <a16:creationId xmlns:a16="http://schemas.microsoft.com/office/drawing/2014/main" id="{B2AD5B5D-D169-1B46-7075-7667936D5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AE6F1A-ABA7-3BDB-EEBB-C13D7592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7999"/>
          </a:xfrm>
          <a:solidFill>
            <a:schemeClr val="accent2">
              <a:alpha val="60000"/>
            </a:schemeClr>
          </a:solidFill>
        </p:spPr>
        <p:txBody>
          <a:bodyPr/>
          <a:lstStyle/>
          <a:p>
            <a:pPr algn="ctr"/>
            <a:r>
              <a:rPr lang="it-IT" b="1" dirty="0" err="1">
                <a:solidFill>
                  <a:schemeClr val="bg1"/>
                </a:solidFill>
              </a:rPr>
              <a:t>VIABILItà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0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D472BA-6940-6098-0B5B-B777D9350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04"/>
          <a:stretch/>
        </p:blipFill>
        <p:spPr bwMode="auto">
          <a:xfrm>
            <a:off x="6717193" y="2424464"/>
            <a:ext cx="5346277" cy="3746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2FEF05-C0F5-6FB4-3467-21F6429A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Viabilità: IL Modello in </a:t>
            </a:r>
            <a:r>
              <a:rPr lang="it-IT" dirty="0" err="1"/>
              <a:t>NetLogo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BEDB-8D97-05AF-B5B6-2EBC91499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it-IT" dirty="0"/>
              <a:t>Struttura del modello:</a:t>
            </a:r>
          </a:p>
          <a:p>
            <a:pPr lvl="1"/>
            <a:r>
              <a:rPr lang="it-IT" dirty="0"/>
              <a:t>Rete stradale urbana semplificata</a:t>
            </a:r>
          </a:p>
          <a:p>
            <a:pPr lvl="1"/>
            <a:r>
              <a:rPr lang="it-IT" dirty="0"/>
              <a:t>Automobili generate casualmente</a:t>
            </a:r>
          </a:p>
          <a:p>
            <a:pPr lvl="1"/>
            <a:r>
              <a:rPr lang="it-IT" dirty="0"/>
              <a:t>Regole di movimento (accelerazione, rallentamento, svolte)</a:t>
            </a:r>
          </a:p>
          <a:p>
            <a:r>
              <a:rPr lang="it-IT" dirty="0"/>
              <a:t>Variabili:</a:t>
            </a:r>
          </a:p>
          <a:p>
            <a:pPr lvl="1"/>
            <a:r>
              <a:rPr lang="it-IT" dirty="0"/>
              <a:t>Limite di velocità (30 km/h vs 50 km/h)</a:t>
            </a:r>
          </a:p>
          <a:p>
            <a:pPr lvl="1"/>
            <a:r>
              <a:rPr lang="it-IT" dirty="0"/>
              <a:t>Densità del traffico (scorrevole vs congestionato)</a:t>
            </a:r>
          </a:p>
          <a:p>
            <a:r>
              <a:rPr lang="it-IT" dirty="0"/>
              <a:t>Metriche monitorate:</a:t>
            </a:r>
          </a:p>
          <a:p>
            <a:pPr lvl="1"/>
            <a:r>
              <a:rPr lang="it-IT" dirty="0"/>
              <a:t>Velocità media di scorrimento (km/h)</a:t>
            </a:r>
          </a:p>
          <a:p>
            <a:pPr lvl="1"/>
            <a:r>
              <a:rPr lang="it-IT" dirty="0"/>
              <a:t>Tempo medio di permanenza (iterazioni)</a:t>
            </a:r>
          </a:p>
          <a:p>
            <a:pPr lvl="1"/>
            <a:r>
              <a:rPr lang="it-IT" dirty="0"/>
              <a:t>Andamento della velocità per singolo veicolo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53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EF05-C0F5-6FB4-3467-21F6429A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Viabilità: Modello in </a:t>
            </a:r>
            <a:r>
              <a:rPr lang="it-IT" dirty="0" err="1"/>
              <a:t>NetLogo</a:t>
            </a:r>
            <a:endParaRPr lang="en-GB" dirty="0"/>
          </a:p>
        </p:txBody>
      </p:sp>
      <p:pic>
        <p:nvPicPr>
          <p:cNvPr id="5" name="Video30km_finale">
            <a:hlinkClick r:id="" action="ppaction://media"/>
            <a:extLst>
              <a:ext uri="{FF2B5EF4-FFF2-40B4-BE49-F238E27FC236}">
                <a16:creationId xmlns:a16="http://schemas.microsoft.com/office/drawing/2014/main" id="{75E7DE53-FACC-7C65-C786-59F994C979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1442" r="12534"/>
          <a:stretch/>
        </p:blipFill>
        <p:spPr>
          <a:xfrm>
            <a:off x="743859" y="2312784"/>
            <a:ext cx="5352140" cy="3960000"/>
          </a:xfrm>
          <a:prstGeom prst="rect">
            <a:avLst/>
          </a:prstGeom>
          <a:ln>
            <a:noFill/>
          </a:ln>
        </p:spPr>
      </p:pic>
      <p:pic>
        <p:nvPicPr>
          <p:cNvPr id="7" name="Video50km_finale">
            <a:hlinkClick r:id="" action="ppaction://media"/>
            <a:extLst>
              <a:ext uri="{FF2B5EF4-FFF2-40B4-BE49-F238E27FC236}">
                <a16:creationId xmlns:a16="http://schemas.microsoft.com/office/drawing/2014/main" id="{B4AB9B0E-848C-48E4-3633-9CB1095A5D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11699" r="11896"/>
          <a:stretch/>
        </p:blipFill>
        <p:spPr>
          <a:xfrm>
            <a:off x="6473975" y="2312784"/>
            <a:ext cx="5378960" cy="396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E50C2-B2C1-C27F-F021-168EA4951AB7}"/>
              </a:ext>
            </a:extLst>
          </p:cNvPr>
          <p:cNvSpPr txBox="1">
            <a:spLocks/>
          </p:cNvSpPr>
          <p:nvPr/>
        </p:nvSpPr>
        <p:spPr>
          <a:xfrm>
            <a:off x="1235963" y="1893896"/>
            <a:ext cx="9720071" cy="366310"/>
          </a:xfrm>
          <a:prstGeom prst="rect">
            <a:avLst/>
          </a:prstGeom>
        </p:spPr>
        <p:txBody>
          <a:bodyPr vert="horz" lIns="45720" tIns="45720" rIns="45720" bIns="45720" numCol="2" rtlCol="0">
            <a:no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3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34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30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02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54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51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92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389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		30km/h						50 km/h</a:t>
            </a:r>
          </a:p>
        </p:txBody>
      </p:sp>
    </p:spTree>
    <p:extLst>
      <p:ext uri="{BB962C8B-B14F-4D97-AF65-F5344CB8AC3E}">
        <p14:creationId xmlns:p14="http://schemas.microsoft.com/office/powerpoint/2010/main" val="165857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EF05-C0F5-6FB4-3467-21F6429A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Viabilità: SIMULAZIONE IN NUMERI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5F8762-B750-A887-E9DA-B758951E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216784"/>
              </p:ext>
            </p:extLst>
          </p:nvPr>
        </p:nvGraphicFramePr>
        <p:xfrm>
          <a:off x="1009444" y="4569360"/>
          <a:ext cx="5616000" cy="174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75567953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776904046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418508914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766016147"/>
                    </a:ext>
                  </a:extLst>
                </a:gridCol>
              </a:tblGrid>
              <a:tr h="374201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30 km/h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ysClr val="windowText" lastClr="000000"/>
                          </a:solidFill>
                        </a:rPr>
                        <a:t>50 km/h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∆ %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40120618"/>
                  </a:ext>
                </a:extLst>
              </a:tr>
              <a:tr h="676899"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 err="1">
                          <a:solidFill>
                            <a:sysClr val="windowText" lastClr="000000"/>
                          </a:solidFill>
                        </a:rPr>
                        <a:t>Velocità</a:t>
                      </a:r>
                      <a:r>
                        <a:rPr lang="en-GB" sz="2000" b="1" dirty="0">
                          <a:solidFill>
                            <a:sysClr val="windowText" lastClr="000000"/>
                          </a:solidFill>
                        </a:rPr>
                        <a:t> media</a:t>
                      </a:r>
                      <a:endParaRPr lang="en-GB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19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25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-24%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678180452"/>
                  </a:ext>
                </a:extLst>
              </a:tr>
              <a:tr h="676899"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>
                          <a:solidFill>
                            <a:sysClr val="windowText" lastClr="000000"/>
                          </a:solidFill>
                        </a:rPr>
                        <a:t>Tempo di </a:t>
                      </a:r>
                      <a:r>
                        <a:rPr lang="en-GB" sz="2000" b="1" dirty="0" err="1">
                          <a:solidFill>
                            <a:sysClr val="windowText" lastClr="000000"/>
                          </a:solidFill>
                        </a:rPr>
                        <a:t>permanenza</a:t>
                      </a:r>
                      <a:endParaRPr lang="en-GB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>
                          <a:solidFill>
                            <a:sysClr val="windowText" lastClr="000000"/>
                          </a:solidFill>
                        </a:rPr>
                        <a:t>44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31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+42%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8211112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8955D49-624D-3896-6569-62EFB4FD3E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239430"/>
              </p:ext>
            </p:extLst>
          </p:nvPr>
        </p:nvGraphicFramePr>
        <p:xfrm>
          <a:off x="1009444" y="2286000"/>
          <a:ext cx="5616000" cy="174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466173626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7217276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59581376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182853305"/>
                    </a:ext>
                  </a:extLst>
                </a:gridCol>
              </a:tblGrid>
              <a:tr h="374201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30 km/h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ysClr val="windowText" lastClr="000000"/>
                          </a:solidFill>
                        </a:rPr>
                        <a:t>50 km/h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∆ %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09993957"/>
                  </a:ext>
                </a:extLst>
              </a:tr>
              <a:tr h="676899"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 err="1">
                          <a:solidFill>
                            <a:sysClr val="windowText" lastClr="000000"/>
                          </a:solidFill>
                        </a:rPr>
                        <a:t>Velocità</a:t>
                      </a:r>
                      <a:r>
                        <a:rPr lang="en-GB" sz="2000" b="1" dirty="0">
                          <a:solidFill>
                            <a:sysClr val="windowText" lastClr="000000"/>
                          </a:solidFill>
                        </a:rPr>
                        <a:t> media</a:t>
                      </a:r>
                      <a:endParaRPr lang="en-GB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-19%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75337770"/>
                  </a:ext>
                </a:extLst>
              </a:tr>
              <a:tr h="676899">
                <a:tc>
                  <a:txBody>
                    <a:bodyPr/>
                    <a:lstStyle/>
                    <a:p>
                      <a:pPr algn="l"/>
                      <a:r>
                        <a:rPr lang="en-GB" sz="2000" b="1" dirty="0">
                          <a:solidFill>
                            <a:sysClr val="windowText" lastClr="000000"/>
                          </a:solidFill>
                        </a:rPr>
                        <a:t>Tempo di </a:t>
                      </a:r>
                      <a:r>
                        <a:rPr lang="en-GB" sz="2000" b="1" dirty="0" err="1">
                          <a:solidFill>
                            <a:sysClr val="windowText" lastClr="000000"/>
                          </a:solidFill>
                        </a:rPr>
                        <a:t>permanenza</a:t>
                      </a:r>
                      <a:endParaRPr lang="en-GB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47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37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solidFill>
                            <a:sysClr val="windowText" lastClr="000000"/>
                          </a:solidFill>
                        </a:rPr>
                        <a:t>+27%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54815136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B76481-C411-9433-48D8-DC618BBE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728" y="2286000"/>
            <a:ext cx="373747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Traffico congestionato</a:t>
            </a:r>
          </a:p>
          <a:p>
            <a:pPr marL="0" indent="0">
              <a:buNone/>
            </a:pPr>
            <a:r>
              <a:rPr lang="it-IT" dirty="0"/>
              <a:t>(70 macchine nell’interfaccia)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Traffico scorrevole</a:t>
            </a:r>
          </a:p>
          <a:p>
            <a:pPr marL="0" indent="0">
              <a:buNone/>
            </a:pPr>
            <a:r>
              <a:rPr lang="it-IT" dirty="0"/>
              <a:t>(30 macchine nell’interfaccia)</a:t>
            </a:r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816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FA3-2BAB-23E6-616E-6AA5CEEC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a </a:t>
            </a:r>
            <a:r>
              <a:rPr lang="en-GB" dirty="0" err="1"/>
              <a:t>supporto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B5C6-396C-D862-D9EF-E835A51E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it-IT" dirty="0"/>
              <a:t>Sicurezza:</a:t>
            </a:r>
            <a:endParaRPr lang="en-GB" dirty="0"/>
          </a:p>
          <a:p>
            <a:pPr marL="628650" lvl="1" indent="-171450" algn="just"/>
            <a:r>
              <a:rPr lang="it-IT" b="1" dirty="0"/>
              <a:t>13,3 metri </a:t>
            </a:r>
            <a:r>
              <a:rPr lang="it-IT" dirty="0"/>
              <a:t>VS </a:t>
            </a:r>
            <a:r>
              <a:rPr lang="it-IT" b="1" dirty="0"/>
              <a:t>27,7 metri </a:t>
            </a:r>
            <a:r>
              <a:rPr lang="it-IT" dirty="0"/>
              <a:t>di spazio di frenata</a:t>
            </a:r>
          </a:p>
          <a:p>
            <a:pPr marL="628650" lvl="1" indent="-171450" algn="just"/>
            <a:r>
              <a:rPr lang="it-IT" b="1" dirty="0"/>
              <a:t>90%</a:t>
            </a:r>
            <a:r>
              <a:rPr lang="it-IT" dirty="0"/>
              <a:t> VS </a:t>
            </a:r>
            <a:r>
              <a:rPr lang="it-IT" b="1" dirty="0"/>
              <a:t>50%</a:t>
            </a:r>
            <a:r>
              <a:rPr lang="it-IT" dirty="0"/>
              <a:t> di possibilità di sopravvivere per un pedone in caso di impatto</a:t>
            </a:r>
            <a:endParaRPr lang="en-GB" dirty="0"/>
          </a:p>
          <a:p>
            <a:pPr algn="just"/>
            <a:r>
              <a:rPr lang="it-IT" dirty="0"/>
              <a:t>Efficienza energetica e impatto ambientale:</a:t>
            </a:r>
            <a:endParaRPr lang="en-GB" dirty="0"/>
          </a:p>
          <a:p>
            <a:pPr marL="628650" lvl="1" indent="-171450" algn="just"/>
            <a:r>
              <a:rPr lang="it-IT" b="1" dirty="0"/>
              <a:t>Minor consumo di carburante </a:t>
            </a:r>
            <a:r>
              <a:rPr lang="it-IT" dirty="0"/>
              <a:t>per la diminuzione di stop-and-go</a:t>
            </a:r>
            <a:endParaRPr lang="en-GB" dirty="0"/>
          </a:p>
          <a:p>
            <a:pPr marL="628650" lvl="1" indent="-171450" algn="just"/>
            <a:r>
              <a:rPr lang="it-IT" b="1" dirty="0"/>
              <a:t>Meno microparticelle </a:t>
            </a:r>
            <a:r>
              <a:rPr lang="it-IT" dirty="0"/>
              <a:t>nell'atmosfera, rilasciate dall’usura di freni e pneumatici</a:t>
            </a:r>
            <a:endParaRPr lang="en-GB" dirty="0"/>
          </a:p>
          <a:p>
            <a:pPr algn="just"/>
            <a:r>
              <a:rPr lang="it-IT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Risparmio pubblico (Costi da incidenti stradali in Italia nel 2019):</a:t>
            </a:r>
            <a:endParaRPr lang="en-GB" sz="1400" kern="1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3" algn="just"/>
            <a:r>
              <a:rPr lang="it-IT" sz="1800" b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16,85 miliardi di euro </a:t>
            </a:r>
            <a:r>
              <a:rPr lang="it-IT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 costo sociale totale dell'incidentalità </a:t>
            </a:r>
            <a:r>
              <a:rPr lang="it-IT" sz="1800" kern="100" dirty="0">
                <a:solidFill>
                  <a:srgbClr val="231F2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per i</a:t>
            </a:r>
            <a:r>
              <a:rPr lang="it-IT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feriti</a:t>
            </a:r>
            <a:endParaRPr lang="it-IT" sz="1800" b="1" kern="100" dirty="0">
              <a:solidFill>
                <a:srgbClr val="231F2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3" algn="just"/>
            <a:r>
              <a:rPr lang="it-IT" sz="1800" b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23,42 miliardi di euro i</a:t>
            </a:r>
            <a:r>
              <a:rPr lang="it-IT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ncludendo i danni materiali senza feriti</a:t>
            </a:r>
            <a:endParaRPr lang="it-IT" sz="1800" kern="100" dirty="0">
              <a:solidFill>
                <a:srgbClr val="231F2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3" algn="just"/>
            <a:r>
              <a:rPr lang="it-IT" sz="1800" b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1,6 milioni di euro: </a:t>
            </a:r>
            <a:r>
              <a:rPr lang="it-IT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costo medio di un incidente mortale</a:t>
            </a:r>
            <a:endParaRPr lang="en-GB" sz="18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71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FA3-2BAB-23E6-616E-6AA5CEEC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Considerazioni</a:t>
            </a:r>
            <a:r>
              <a:rPr lang="en-GB" dirty="0"/>
              <a:t> </a:t>
            </a:r>
            <a:r>
              <a:rPr lang="en-GB" dirty="0" err="1"/>
              <a:t>finali</a:t>
            </a:r>
            <a:r>
              <a:rPr lang="en-GB" dirty="0"/>
              <a:t> SULLE CITTà30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B5C6-396C-D862-D9EF-E835A51E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Considerazioni urbanistiche</a:t>
            </a:r>
            <a:endParaRPr lang="en-GB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it-IT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Migliore</a:t>
            </a:r>
            <a:r>
              <a:rPr lang="it-IT" b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integrazione tra diversi utenti della strada </a:t>
            </a:r>
            <a:r>
              <a:rPr lang="it-IT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(pedoni, ciclisti, automobilisti) </a:t>
            </a:r>
            <a:endParaRPr lang="it-IT" kern="100" dirty="0">
              <a:solidFill>
                <a:srgbClr val="231F2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it-IT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Spazi urbani più </a:t>
            </a:r>
            <a:r>
              <a:rPr lang="it-IT" b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vivibili</a:t>
            </a:r>
            <a:r>
              <a:rPr lang="it-IT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e a misur</a:t>
            </a:r>
            <a:r>
              <a:rPr lang="it-IT" kern="100" dirty="0">
                <a:solidFill>
                  <a:srgbClr val="231F2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 d’uomo</a:t>
            </a:r>
            <a:endParaRPr lang="en-GB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it-IT" kern="100" dirty="0">
                <a:solidFill>
                  <a:srgbClr val="231F2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it-IT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iduzione dell'</a:t>
            </a:r>
            <a:r>
              <a:rPr lang="it-IT" b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inquinamento</a:t>
            </a:r>
            <a:r>
              <a:rPr lang="it-IT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t-IT" b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acustico</a:t>
            </a:r>
            <a:endParaRPr lang="en-GB" b="1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it-IT" dirty="0"/>
              <a:t>Svantaggi e criticità:</a:t>
            </a:r>
          </a:p>
          <a:p>
            <a:pPr lvl="1"/>
            <a:r>
              <a:rPr lang="it-IT" dirty="0"/>
              <a:t>Aumento dei </a:t>
            </a:r>
            <a:r>
              <a:rPr lang="it-IT" b="1" dirty="0"/>
              <a:t>tempi di percorrenza</a:t>
            </a:r>
            <a:r>
              <a:rPr lang="it-IT" dirty="0"/>
              <a:t>:</a:t>
            </a:r>
          </a:p>
          <a:p>
            <a:pPr lvl="2"/>
            <a:r>
              <a:rPr lang="it-IT" sz="1800" b="1" dirty="0"/>
              <a:t>10% </a:t>
            </a:r>
            <a:r>
              <a:rPr lang="it-IT" sz="1800" dirty="0"/>
              <a:t>in strade trafficate</a:t>
            </a:r>
          </a:p>
          <a:p>
            <a:pPr lvl="2"/>
            <a:r>
              <a:rPr lang="it-IT" sz="1800" b="1" dirty="0"/>
              <a:t>20-30% </a:t>
            </a:r>
            <a:r>
              <a:rPr lang="it-IT" sz="1800" dirty="0"/>
              <a:t>con traffico scorrevole</a:t>
            </a:r>
          </a:p>
          <a:p>
            <a:pPr lvl="1"/>
            <a:r>
              <a:rPr lang="it-IT" dirty="0"/>
              <a:t>Miglioramento solo marginale della sicurezza senza </a:t>
            </a:r>
            <a:r>
              <a:rPr lang="it-IT" b="1" dirty="0"/>
              <a:t>infrastrutture dedicate</a:t>
            </a:r>
          </a:p>
        </p:txBody>
      </p:sp>
    </p:spTree>
    <p:extLst>
      <p:ext uri="{BB962C8B-B14F-4D97-AF65-F5344CB8AC3E}">
        <p14:creationId xmlns:p14="http://schemas.microsoft.com/office/powerpoint/2010/main" val="243224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20D7-05FB-3402-9031-A1279B8F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BIbliografia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BC8A-398E-517E-1F21-07D6E584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Alan </a:t>
            </a:r>
            <a:r>
              <a:rPr lang="en-GB" sz="1800" kern="100" dirty="0" err="1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Agresti</a:t>
            </a: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GB" sz="1800" i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Foundations of Linear and Generalized Linear Models</a:t>
            </a: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(2015)</a:t>
            </a:r>
            <a:endParaRPr lang="en-GB" sz="18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City of Toronto: </a:t>
            </a:r>
            <a:r>
              <a:rPr lang="en-GB" sz="1800" i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Motor Vehicle Collisions involving Killed or Seriously Injured Persons</a:t>
            </a: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(2023)</a:t>
            </a:r>
            <a:endParaRPr lang="en-GB" sz="18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Comune di Bologna: </a:t>
            </a:r>
            <a:r>
              <a:rPr lang="it-IT" sz="1800" i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Bologna Città 30</a:t>
            </a:r>
            <a:r>
              <a:rPr lang="it-IT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(2024)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Ministero delle Infrastrutture e dei Trasporti: </a:t>
            </a:r>
            <a:r>
              <a:rPr lang="it-IT" sz="1800" i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Costi Sociali dell’Incidentalità Stradale – Anno 2019 </a:t>
            </a:r>
            <a:r>
              <a:rPr lang="it-IT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(2020)</a:t>
            </a:r>
            <a:endParaRPr lang="en-GB" sz="18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United Nations: </a:t>
            </a:r>
            <a:r>
              <a:rPr lang="en-GB" sz="1800" i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Transforming our world: the 2030 Agenda for Sustainable Development </a:t>
            </a: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(2015) </a:t>
            </a:r>
            <a:endParaRPr lang="en-GB" sz="18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United Nations, Department of Economic and Social Affairs: </a:t>
            </a:r>
            <a:r>
              <a:rPr lang="en-GB" sz="1800" i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THE 17 GOALS</a:t>
            </a: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(2015)</a:t>
            </a:r>
            <a:endParaRPr lang="en-GB" sz="18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Ville 30: </a:t>
            </a:r>
            <a:r>
              <a:rPr lang="en-GB" sz="1800" i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Impact du 30 km/h </a:t>
            </a:r>
            <a:r>
              <a:rPr lang="en-GB" sz="1800" i="1" kern="100" dirty="0" err="1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en</a:t>
            </a:r>
            <a:r>
              <a:rPr lang="en-GB" sz="1800" i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i="1" kern="100" dirty="0" err="1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ville</a:t>
            </a:r>
            <a:r>
              <a:rPr lang="en-GB" sz="1800" i="1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: le test</a:t>
            </a:r>
            <a:r>
              <a:rPr lang="en-GB" sz="1800" kern="100" dirty="0">
                <a:solidFill>
                  <a:srgbClr val="231F2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(2012)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dirty="0">
                <a:solidFill>
                  <a:srgbClr val="231F20"/>
                </a:solidFill>
                <a:effectLst/>
                <a:ea typeface="Calibri" panose="020F0502020204030204" pitchFamily="34" charset="0"/>
              </a:rPr>
              <a:t>World Health Organization, United Nations Road Safety Collaboration: </a:t>
            </a:r>
            <a:r>
              <a:rPr lang="en-GB" sz="1800" i="1" dirty="0">
                <a:solidFill>
                  <a:srgbClr val="231F20"/>
                </a:solidFill>
                <a:effectLst/>
                <a:ea typeface="Calibri" panose="020F0502020204030204" pitchFamily="34" charset="0"/>
              </a:rPr>
              <a:t>GLOBAL PLAN, DECADE OF ACTION FOR ROAD SAFETY 2021-2030</a:t>
            </a:r>
            <a:r>
              <a:rPr lang="en-GB" sz="1800" dirty="0">
                <a:solidFill>
                  <a:srgbClr val="231F20"/>
                </a:solidFill>
                <a:effectLst/>
                <a:ea typeface="Calibri" panose="020F0502020204030204" pitchFamily="34" charset="0"/>
              </a:rPr>
              <a:t>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45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europe with red pins&#10;&#10;Description automatically generated">
            <a:extLst>
              <a:ext uri="{FF2B5EF4-FFF2-40B4-BE49-F238E27FC236}">
                <a16:creationId xmlns:a16="http://schemas.microsoft.com/office/drawing/2014/main" id="{D2BA05CB-3C5B-C1A3-1BC9-FC6F87C0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704" r="34067" b="2115"/>
          <a:stretch/>
        </p:blipFill>
        <p:spPr>
          <a:xfrm>
            <a:off x="6794801" y="762000"/>
            <a:ext cx="5397199" cy="533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0858F-F912-32C8-2EC0-1899BF3C7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1" y="2286000"/>
            <a:ext cx="6182211" cy="4023360"/>
          </a:xfrm>
        </p:spPr>
        <p:txBody>
          <a:bodyPr>
            <a:normAutofit/>
          </a:bodyPr>
          <a:lstStyle/>
          <a:p>
            <a:r>
              <a:rPr lang="it-IT" dirty="0"/>
              <a:t>Comprendere il contesto internazionale</a:t>
            </a:r>
          </a:p>
          <a:p>
            <a:pPr lvl="1"/>
            <a:r>
              <a:rPr lang="it-IT" dirty="0"/>
              <a:t>Iniziative dell’ONU e della WHO</a:t>
            </a:r>
          </a:p>
          <a:p>
            <a:pPr lvl="1"/>
            <a:r>
              <a:rPr lang="it-IT" dirty="0"/>
              <a:t>Città30 nel mondo</a:t>
            </a:r>
          </a:p>
          <a:p>
            <a:r>
              <a:rPr lang="it-IT" dirty="0"/>
              <a:t>Studiare le caratteristiche delle aree urbane</a:t>
            </a:r>
          </a:p>
          <a:p>
            <a:pPr lvl="1"/>
            <a:r>
              <a:rPr lang="it-IT" b="1" dirty="0"/>
              <a:t>Sicurezza stradale</a:t>
            </a:r>
            <a:r>
              <a:rPr lang="it-IT" dirty="0"/>
              <a:t>: Numero e gravità degli incidenti.</a:t>
            </a:r>
          </a:p>
          <a:p>
            <a:pPr lvl="1"/>
            <a:r>
              <a:rPr lang="it-IT" b="1" dirty="0"/>
              <a:t>Viabilità</a:t>
            </a:r>
            <a:r>
              <a:rPr lang="it-IT" dirty="0"/>
              <a:t>: Traffico e tempi di percorrenza.</a:t>
            </a:r>
          </a:p>
          <a:p>
            <a:r>
              <a:rPr lang="it-IT" dirty="0"/>
              <a:t>Valutare l'efficacia delle politiche delle Città30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FD056-DFF8-74A9-9FF8-37C822E9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Obiettivi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ricerca</a:t>
            </a:r>
            <a:endParaRPr lang="en-GB" dirty="0"/>
          </a:p>
        </p:txBody>
      </p:sp>
      <p:pic>
        <p:nvPicPr>
          <p:cNvPr id="5" name="Picture 4" descr="A colorful stripes on a white background&#10;&#10;Description automatically generated">
            <a:extLst>
              <a:ext uri="{FF2B5EF4-FFF2-40B4-BE49-F238E27FC236}">
                <a16:creationId xmlns:a16="http://schemas.microsoft.com/office/drawing/2014/main" id="{7C8A3C43-1ABF-22F5-6D6E-8D82A7DEA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48" y="4994910"/>
            <a:ext cx="34766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7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2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 Crash Night Images – Browse 11,303 Stock Photos, Vectors, and Video |  Adobe Stock">
            <a:extLst>
              <a:ext uri="{FF2B5EF4-FFF2-40B4-BE49-F238E27FC236}">
                <a16:creationId xmlns:a16="http://schemas.microsoft.com/office/drawing/2014/main" id="{45B087D1-2F9E-2E0D-8750-98E3A5D6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1"/>
            <a:ext cx="1224914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AE6F1A-ABA7-3BDB-EEBB-C13D7592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accent2">
              <a:alpha val="60000"/>
            </a:schemeClr>
          </a:solidFill>
        </p:spPr>
        <p:txBody>
          <a:bodyPr/>
          <a:lstStyle/>
          <a:p>
            <a:pPr algn="ctr"/>
            <a:r>
              <a:rPr lang="it-IT" b="1" dirty="0" err="1">
                <a:solidFill>
                  <a:schemeClr val="bg1"/>
                </a:solidFill>
              </a:rPr>
              <a:t>INCIDENTALITà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0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4533-2F7A-058F-B90D-F3BBF1F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Incidentalità</a:t>
            </a:r>
            <a:r>
              <a:rPr lang="en-GB" dirty="0"/>
              <a:t>: </a:t>
            </a:r>
            <a:r>
              <a:rPr lang="en-GB" dirty="0" err="1"/>
              <a:t>Presentazione</a:t>
            </a:r>
            <a:r>
              <a:rPr lang="en-GB" dirty="0"/>
              <a:t> del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9F79-5501-F9AE-4289-5867FD68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it-IT" dirty="0"/>
              <a:t>Città: Toronto, Canada (2006-2023)</a:t>
            </a:r>
          </a:p>
          <a:p>
            <a:r>
              <a:rPr lang="it-IT" dirty="0"/>
              <a:t>Incidenti: 2.339</a:t>
            </a:r>
          </a:p>
          <a:p>
            <a:pPr lvl="1"/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481D89-1E0A-72C7-E4B2-709D1533D5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980870"/>
              </p:ext>
            </p:extLst>
          </p:nvPr>
        </p:nvGraphicFramePr>
        <p:xfrm>
          <a:off x="6096000" y="2286000"/>
          <a:ext cx="5652000" cy="378852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884000">
                  <a:extLst>
                    <a:ext uri="{9D8B030D-6E8A-4147-A177-3AD203B41FA5}">
                      <a16:colId xmlns:a16="http://schemas.microsoft.com/office/drawing/2014/main" val="1534592389"/>
                    </a:ext>
                  </a:extLst>
                </a:gridCol>
                <a:gridCol w="1884000">
                  <a:extLst>
                    <a:ext uri="{9D8B030D-6E8A-4147-A177-3AD203B41FA5}">
                      <a16:colId xmlns:a16="http://schemas.microsoft.com/office/drawing/2014/main" val="3286358580"/>
                    </a:ext>
                  </a:extLst>
                </a:gridCol>
                <a:gridCol w="1884000">
                  <a:extLst>
                    <a:ext uri="{9D8B030D-6E8A-4147-A177-3AD203B41FA5}">
                      <a16:colId xmlns:a16="http://schemas.microsoft.com/office/drawing/2014/main" val="1045503412"/>
                    </a:ext>
                  </a:extLst>
                </a:gridCol>
              </a:tblGrid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kern="100" dirty="0">
                          <a:solidFill>
                            <a:srgbClr val="231F20"/>
                          </a:solidFill>
                          <a:effectLst/>
                        </a:rPr>
                        <a:t>VARIABILE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kern="100" dirty="0">
                          <a:solidFill>
                            <a:srgbClr val="231F20"/>
                          </a:solidFill>
                          <a:effectLst/>
                        </a:rPr>
                        <a:t>DESCRIZIONE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b="1" kern="100">
                          <a:solidFill>
                            <a:srgbClr val="231F20"/>
                          </a:solidFill>
                          <a:effectLst/>
                        </a:rPr>
                        <a:t>TIPO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84561384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ROAD_CLASS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100" dirty="0">
                          <a:solidFill>
                            <a:srgbClr val="231F20"/>
                          </a:solidFill>
                          <a:effectLst/>
                        </a:rPr>
                        <a:t>Tipo di strada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100">
                          <a:solidFill>
                            <a:srgbClr val="231F20"/>
                          </a:solidFill>
                          <a:effectLst/>
                        </a:rPr>
                        <a:t>categoriale nominale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669309437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INVTYPE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100">
                          <a:solidFill>
                            <a:srgbClr val="231F20"/>
                          </a:solidFill>
                          <a:effectLst/>
                        </a:rPr>
                        <a:t>Tipo di utente colpito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100" dirty="0">
                          <a:solidFill>
                            <a:srgbClr val="231F20"/>
                          </a:solidFill>
                          <a:effectLst/>
                        </a:rPr>
                        <a:t>categoriale nominale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62262863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 dirty="0">
                          <a:solidFill>
                            <a:srgbClr val="231F2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INJURY</a:t>
                      </a:r>
                      <a:endParaRPr lang="en-GB" sz="10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100" dirty="0">
                          <a:solidFill>
                            <a:srgbClr val="231F2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Gravità dell’infortunio</a:t>
                      </a:r>
                      <a:endParaRPr lang="en-GB" sz="10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100" dirty="0">
                          <a:solidFill>
                            <a:srgbClr val="231F2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categoriale ordinale</a:t>
                      </a:r>
                      <a:endParaRPr lang="en-GB" sz="10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2965487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VEHTYPE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100">
                          <a:solidFill>
                            <a:srgbClr val="231F20"/>
                          </a:solidFill>
                          <a:effectLst/>
                        </a:rPr>
                        <a:t>Tipo di veicolo autore dell’incidente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t-IT" sz="1000" kern="100">
                          <a:solidFill>
                            <a:srgbClr val="231F20"/>
                          </a:solidFill>
                          <a:effectLst/>
                        </a:rPr>
                        <a:t>categoriale nominale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0952586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 dirty="0">
                          <a:solidFill>
                            <a:srgbClr val="231F20"/>
                          </a:solidFill>
                          <a:effectLst/>
                        </a:rPr>
                        <a:t>DRIVACT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Comportamento scorretto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642559661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DRIVCOND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Condizione alterata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211794766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SPEEDING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Eccesso di velocità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 dirty="0" err="1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45785639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WRONGDRIV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Guida imprudente e distratta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 dirty="0" err="1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351064241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REDLIGHT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Passaggio al semaforo rosso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03964312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ALCOHOL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Stato di ebrezza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741150195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DISABILITY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Presenza di disabilità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627090246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TRAFFCTL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Controllo stradale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393642961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 dirty="0">
                          <a:solidFill>
                            <a:srgbClr val="231F20"/>
                          </a:solidFill>
                          <a:effectLst/>
                        </a:rPr>
                        <a:t>BADWEATHER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Maltempo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01975108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DARKNESS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Notte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185126887"/>
                  </a:ext>
                </a:extLst>
              </a:tr>
              <a:tr h="23625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RDSFDANGER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>
                          <a:solidFill>
                            <a:srgbClr val="231F20"/>
                          </a:solidFill>
                          <a:effectLst/>
                        </a:rPr>
                        <a:t>Strada pericolosa</a:t>
                      </a:r>
                      <a:endParaRPr lang="en-GB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00" kern="100" dirty="0" err="1">
                          <a:solidFill>
                            <a:srgbClr val="231F20"/>
                          </a:solidFill>
                          <a:effectLst/>
                        </a:rPr>
                        <a:t>dicotomica</a:t>
                      </a:r>
                      <a:endParaRPr lang="en-GB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556081196"/>
                  </a:ext>
                </a:extLst>
              </a:tr>
            </a:tbl>
          </a:graphicData>
        </a:graphic>
      </p:graphicFrame>
      <p:pic>
        <p:nvPicPr>
          <p:cNvPr id="8" name="Picture 7" descr="A graph of blue squares&#10;&#10;Description automatically generated">
            <a:extLst>
              <a:ext uri="{FF2B5EF4-FFF2-40B4-BE49-F238E27FC236}">
                <a16:creationId xmlns:a16="http://schemas.microsoft.com/office/drawing/2014/main" id="{745EF784-0756-D1A9-0A43-AD506247A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4" y="3495774"/>
            <a:ext cx="4856400" cy="28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4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4533-2F7A-058F-B90D-F3BBF1F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Incidentalità</a:t>
            </a:r>
            <a:r>
              <a:rPr lang="en-GB" dirty="0"/>
              <a:t>: </a:t>
            </a:r>
            <a:r>
              <a:rPr lang="en-GB" dirty="0" err="1"/>
              <a:t>Analisi</a:t>
            </a:r>
            <a:r>
              <a:rPr lang="en-GB" dirty="0"/>
              <a:t> </a:t>
            </a:r>
            <a:r>
              <a:rPr lang="en-GB" dirty="0" err="1"/>
              <a:t>preliminare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9F79-5501-F9AE-4289-5867FD68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360000"/>
          <a:lstStyle/>
          <a:p>
            <a:r>
              <a:rPr lang="it-IT" dirty="0"/>
              <a:t>Trend decrescente costante per l’intero periodo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Lesioni principalmente gravi per </a:t>
            </a:r>
            <a:r>
              <a:rPr lang="it-IT" b="1" dirty="0"/>
              <a:t>pedoni</a:t>
            </a:r>
            <a:r>
              <a:rPr lang="it-IT" dirty="0"/>
              <a:t>, </a:t>
            </a:r>
            <a:r>
              <a:rPr lang="it-IT" b="1" dirty="0"/>
              <a:t>ciclisti</a:t>
            </a:r>
            <a:r>
              <a:rPr lang="it-IT" dirty="0"/>
              <a:t> e </a:t>
            </a:r>
            <a:r>
              <a:rPr lang="it-IT" b="1" dirty="0"/>
              <a:t>motociclisti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0" name="Picture 9" descr="A graph with green and blue bars&#10;&#10;Description automatically generated">
            <a:extLst>
              <a:ext uri="{FF2B5EF4-FFF2-40B4-BE49-F238E27FC236}">
                <a16:creationId xmlns:a16="http://schemas.microsoft.com/office/drawing/2014/main" id="{B77A2E4A-E358-EDB0-BCCB-FF28CECA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74" y="3495774"/>
            <a:ext cx="4856400" cy="2685437"/>
          </a:xfrm>
          <a:prstGeom prst="rect">
            <a:avLst/>
          </a:prstGeom>
        </p:spPr>
      </p:pic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4C9F9D7D-7B03-9271-09C4-95740B5A1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00" y="3098143"/>
            <a:ext cx="4856400" cy="32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0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4533-2F7A-058F-B90D-F3BBF1F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Incidentalità</a:t>
            </a:r>
            <a:r>
              <a:rPr lang="en-GB" dirty="0"/>
              <a:t>: </a:t>
            </a:r>
            <a:r>
              <a:rPr lang="en-GB" dirty="0" err="1"/>
              <a:t>Analisi</a:t>
            </a:r>
            <a:r>
              <a:rPr lang="en-GB" dirty="0"/>
              <a:t> </a:t>
            </a:r>
            <a:r>
              <a:rPr lang="en-GB" dirty="0" err="1"/>
              <a:t>preliminare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9F79-5501-F9AE-4289-5867FD68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360000"/>
          <a:lstStyle/>
          <a:p>
            <a:r>
              <a:rPr lang="it-IT" dirty="0"/>
              <a:t>Più frequenti le violazioni che indicano un comportamento scorretto generico durante la guida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Meno frequenti le condizioni più critiche per la guida: strada pericolosa e maltempo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73DA4425-62E9-7159-9955-DC2D95FBC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4" y="3429000"/>
            <a:ext cx="4856400" cy="2685437"/>
          </a:xfrm>
          <a:prstGeom prst="rect">
            <a:avLst/>
          </a:prstGeom>
        </p:spPr>
      </p:pic>
      <p:pic>
        <p:nvPicPr>
          <p:cNvPr id="7" name="Picture 6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235F4A6A-520D-1002-C350-89A538A13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36" y="3429001"/>
            <a:ext cx="4856400" cy="26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6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4533-2F7A-058F-B90D-F3BBF1F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Incidentalità</a:t>
            </a:r>
            <a:r>
              <a:rPr lang="en-GB" dirty="0"/>
              <a:t>: </a:t>
            </a:r>
            <a:r>
              <a:rPr lang="en-GB" dirty="0" err="1"/>
              <a:t>Analisi</a:t>
            </a:r>
            <a:r>
              <a:rPr lang="en-GB" dirty="0"/>
              <a:t> </a:t>
            </a:r>
            <a:r>
              <a:rPr lang="en-GB" dirty="0" err="1"/>
              <a:t>preliminare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9F79-5501-F9AE-4289-5867FD68B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1" y="2285999"/>
            <a:ext cx="2938269" cy="576943"/>
          </a:xfrm>
        </p:spPr>
        <p:txBody>
          <a:bodyPr numCol="1" spcCol="360000">
            <a:normAutofit/>
          </a:bodyPr>
          <a:lstStyle/>
          <a:p>
            <a:r>
              <a:rPr lang="it-IT" dirty="0"/>
              <a:t>Colonne impilate 100%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17" name="Picture 16" descr="A graph of a number of blue squares with white text&#10;&#10;Description automatically generated">
            <a:extLst>
              <a:ext uri="{FF2B5EF4-FFF2-40B4-BE49-F238E27FC236}">
                <a16:creationId xmlns:a16="http://schemas.microsoft.com/office/drawing/2014/main" id="{0998043F-EE81-EFFF-6141-D67BDC431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34081"/>
            <a:ext cx="5071869" cy="4275279"/>
          </a:xfrm>
          <a:prstGeom prst="rect">
            <a:avLst/>
          </a:prstGeom>
        </p:spPr>
      </p:pic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E2024FA6-0830-CD5B-F05A-5DD3B4A56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3054960"/>
            <a:ext cx="4856400" cy="32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B0FBB-275E-B292-5A75-305D76E3FA9A}"/>
              </a:ext>
            </a:extLst>
          </p:cNvPr>
          <p:cNvSpPr txBox="1"/>
          <p:nvPr/>
        </p:nvSpPr>
        <p:spPr>
          <a:xfrm>
            <a:off x="3047999" y="2694777"/>
            <a:ext cx="1129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SPEEDING</a:t>
            </a:r>
          </a:p>
        </p:txBody>
      </p:sp>
    </p:spTree>
    <p:extLst>
      <p:ext uri="{BB962C8B-B14F-4D97-AF65-F5344CB8AC3E}">
        <p14:creationId xmlns:p14="http://schemas.microsoft.com/office/powerpoint/2010/main" val="160979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4533-2F7A-058F-B90D-F3BBF1F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Incidentalità</a:t>
            </a:r>
            <a:r>
              <a:rPr lang="en-GB" dirty="0"/>
              <a:t>: </a:t>
            </a:r>
            <a:r>
              <a:rPr lang="en-GB" dirty="0" err="1"/>
              <a:t>Modello</a:t>
            </a:r>
            <a:r>
              <a:rPr lang="en-GB" dirty="0"/>
              <a:t> logit BINOMIALE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9F79-5501-F9AE-4289-5867FD68B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1" y="2286000"/>
            <a:ext cx="9720071" cy="2487169"/>
          </a:xfrm>
        </p:spPr>
        <p:txBody>
          <a:bodyPr numCol="4" spcCol="180000">
            <a:normAutofit/>
          </a:bodyPr>
          <a:lstStyle/>
          <a:p>
            <a:pPr algn="ctr"/>
            <a:r>
              <a:rPr lang="it-IT" dirty="0"/>
              <a:t>         Y=INJURY </a:t>
            </a:r>
          </a:p>
          <a:p>
            <a:pPr algn="ctr"/>
            <a:endParaRPr lang="it-IT" dirty="0"/>
          </a:p>
          <a:p>
            <a:r>
              <a:rPr lang="it-IT" dirty="0"/>
              <a:t> </a:t>
            </a:r>
            <a:r>
              <a:rPr lang="it-IT" b="1" dirty="0"/>
              <a:t>0</a:t>
            </a:r>
          </a:p>
          <a:p>
            <a:pPr lvl="1"/>
            <a:r>
              <a:rPr lang="it-IT" dirty="0"/>
              <a:t>None</a:t>
            </a:r>
          </a:p>
          <a:p>
            <a:pPr lvl="1"/>
            <a:r>
              <a:rPr lang="it-IT" dirty="0"/>
              <a:t>Minimal</a:t>
            </a:r>
          </a:p>
          <a:p>
            <a:pPr lvl="1"/>
            <a:r>
              <a:rPr lang="it-IT" dirty="0"/>
              <a:t>Minor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1</a:t>
            </a:r>
          </a:p>
          <a:p>
            <a:pPr lvl="1"/>
            <a:r>
              <a:rPr lang="it-IT" dirty="0"/>
              <a:t>Major</a:t>
            </a:r>
          </a:p>
          <a:p>
            <a:pPr lvl="1"/>
            <a:r>
              <a:rPr lang="it-IT" dirty="0"/>
              <a:t>Fatal</a:t>
            </a:r>
          </a:p>
          <a:p>
            <a:pPr marL="128009" lvl="1" indent="0">
              <a:buNone/>
            </a:pPr>
            <a:endParaRPr lang="it-IT" dirty="0"/>
          </a:p>
          <a:p>
            <a:pPr marL="128009" lvl="1" indent="0">
              <a:buNone/>
            </a:pPr>
            <a:endParaRPr lang="it-IT" dirty="0"/>
          </a:p>
          <a:p>
            <a:pPr marL="128009" lvl="1" indent="0">
              <a:buNone/>
            </a:pPr>
            <a:endParaRPr lang="it-IT" dirty="0"/>
          </a:p>
        </p:txBody>
      </p:sp>
      <p:pic>
        <p:nvPicPr>
          <p:cNvPr id="11" name="Picture 10" descr="A graph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D2AABE8-91DD-239A-096A-5A91B7FD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97" y="2369559"/>
            <a:ext cx="3744585" cy="359317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950D95-995D-ACA7-7EE9-43CE13A2E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19748"/>
              </p:ext>
            </p:extLst>
          </p:nvPr>
        </p:nvGraphicFramePr>
        <p:xfrm>
          <a:off x="5285189" y="3365269"/>
          <a:ext cx="2478296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15844">
                  <a:extLst>
                    <a:ext uri="{9D8B030D-6E8A-4147-A177-3AD203B41FA5}">
                      <a16:colId xmlns:a16="http://schemas.microsoft.com/office/drawing/2014/main" val="2322043140"/>
                    </a:ext>
                  </a:extLst>
                </a:gridCol>
                <a:gridCol w="1062452">
                  <a:extLst>
                    <a:ext uri="{9D8B030D-6E8A-4147-A177-3AD203B41FA5}">
                      <a16:colId xmlns:a16="http://schemas.microsoft.com/office/drawing/2014/main" val="3129634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2200" b="0" dirty="0" err="1">
                          <a:solidFill>
                            <a:schemeClr val="tx1"/>
                          </a:solidFill>
                        </a:rPr>
                        <a:t>McFadden</a:t>
                      </a:r>
                      <a:endParaRPr lang="en-GB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b="0" dirty="0">
                          <a:solidFill>
                            <a:schemeClr val="tx1"/>
                          </a:solidFill>
                        </a:rPr>
                        <a:t>0,399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46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2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2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0,861</a:t>
                      </a:r>
                      <a:endParaRPr lang="en-GB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17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200" dirty="0"/>
                        <a:t>F1-score</a:t>
                      </a:r>
                      <a:endParaRPr lang="en-GB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/>
                        <a:t>0,738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8858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56C336-284E-E038-ED88-7FF06EC69F9C}"/>
              </a:ext>
            </a:extLst>
          </p:cNvPr>
          <p:cNvCxnSpPr>
            <a:cxnSpLocks/>
          </p:cNvCxnSpPr>
          <p:nvPr/>
        </p:nvCxnSpPr>
        <p:spPr>
          <a:xfrm flipH="1">
            <a:off x="1535009" y="2654564"/>
            <a:ext cx="864784" cy="5847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98FF22-86AB-5A80-B207-3ADA130AD902}"/>
              </a:ext>
            </a:extLst>
          </p:cNvPr>
          <p:cNvCxnSpPr>
            <a:cxnSpLocks/>
          </p:cNvCxnSpPr>
          <p:nvPr/>
        </p:nvCxnSpPr>
        <p:spPr>
          <a:xfrm>
            <a:off x="2690417" y="2654564"/>
            <a:ext cx="864000" cy="584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2D30BB-DB93-0CFD-387C-F6D3C7EFA7BA}"/>
              </a:ext>
            </a:extLst>
          </p:cNvPr>
          <p:cNvSpPr txBox="1">
            <a:spLocks/>
          </p:cNvSpPr>
          <p:nvPr/>
        </p:nvSpPr>
        <p:spPr>
          <a:xfrm>
            <a:off x="-40049" y="3694228"/>
            <a:ext cx="9720071" cy="2487169"/>
          </a:xfrm>
          <a:prstGeom prst="rect">
            <a:avLst/>
          </a:prstGeom>
        </p:spPr>
        <p:txBody>
          <a:bodyPr vert="horz" lIns="45720" tIns="45720" rIns="45720" bIns="45720" numCol="4" spcCol="18000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63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34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30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02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354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651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92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389" indent="-137154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09" lvl="1" indent="0">
              <a:buFont typeface="Wingdings 3" pitchFamily="18" charset="2"/>
              <a:buNone/>
            </a:pPr>
            <a:endParaRPr lang="it-IT" dirty="0"/>
          </a:p>
          <a:p>
            <a:pPr marL="128009" lvl="1" indent="0">
              <a:buFont typeface="Wingdings 3" pitchFamily="18" charset="2"/>
              <a:buNone/>
            </a:pPr>
            <a:endParaRPr lang="it-IT" dirty="0"/>
          </a:p>
          <a:p>
            <a:pPr marL="128009" lvl="1" indent="0">
              <a:buFont typeface="Wingdings 3" pitchFamily="18" charset="2"/>
              <a:buNone/>
            </a:pP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4164FA-032A-C968-3C0B-CB79E6D6EEE2}"/>
                  </a:ext>
                </a:extLst>
              </p:cNvPr>
              <p:cNvSpPr txBox="1"/>
              <p:nvPr/>
            </p:nvSpPr>
            <p:spPr>
              <a:xfrm>
                <a:off x="1024128" y="5267628"/>
                <a:ext cx="3842771" cy="589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2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𝑙𝑜𝑔𝑖𝑡(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 = 𝑙𝑜𝑔(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2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200" b="0" i="1" u="none" strike="noStrike" baseline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2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GB" sz="22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2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2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it-IT" sz="22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GB" sz="22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𝛽 </a:t>
                </a:r>
                <a:endParaRPr lang="en-GB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4164FA-032A-C968-3C0B-CB79E6D6E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5267628"/>
                <a:ext cx="3842771" cy="589457"/>
              </a:xfrm>
              <a:prstGeom prst="rect">
                <a:avLst/>
              </a:prstGeom>
              <a:blipFill>
                <a:blip r:embed="rId3"/>
                <a:stretch>
                  <a:fillRect l="-2063" t="-2062" b="-20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373612-E993-1C8D-BCDF-34EFC43B6FA5}"/>
                  </a:ext>
                </a:extLst>
              </p:cNvPr>
              <p:cNvSpPr txBox="1"/>
              <p:nvPr/>
            </p:nvSpPr>
            <p:spPr>
              <a:xfrm>
                <a:off x="1024128" y="5857085"/>
                <a:ext cx="4312897" cy="592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GB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GB" sz="2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IT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2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2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22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373612-E993-1C8D-BCDF-34EFC43B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5857085"/>
                <a:ext cx="4312897" cy="592406"/>
              </a:xfrm>
              <a:prstGeom prst="rect">
                <a:avLst/>
              </a:prstGeom>
              <a:blipFill>
                <a:blip r:embed="rId4"/>
                <a:stretch>
                  <a:fillRect b="-3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67540B-F321-5C20-EA16-D8F2D2B8F73D}"/>
              </a:ext>
            </a:extLst>
          </p:cNvPr>
          <p:cNvSpPr txBox="1"/>
          <p:nvPr/>
        </p:nvSpPr>
        <p:spPr>
          <a:xfrm>
            <a:off x="5970929" y="5146570"/>
            <a:ext cx="8089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2200" dirty="0"/>
              <a:t>V.I.F.</a:t>
            </a:r>
          </a:p>
        </p:txBody>
      </p:sp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BC4E233D-9851-B851-4A48-29E42A5C7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443" y="5208927"/>
            <a:ext cx="276174" cy="276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3ADB02-3A6B-F641-D969-6E52752C8D2D}"/>
                  </a:ext>
                </a:extLst>
              </p:cNvPr>
              <p:cNvSpPr txBox="1"/>
              <p:nvPr/>
            </p:nvSpPr>
            <p:spPr>
              <a:xfrm>
                <a:off x="1024127" y="4778040"/>
                <a:ext cx="384277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sz="2200" b="0" i="1" u="none" strike="noStrike" baseline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20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it-IT" sz="22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200" b="0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sz="2200" dirty="0"/>
                  <a:t> </a:t>
                </a:r>
                <a:r>
                  <a:rPr lang="en-GB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Bernoulli</a:t>
                </a:r>
                <a:r>
                  <a:rPr lang="en-GB" sz="2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2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3ADB02-3A6B-F641-D969-6E52752C8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4778040"/>
                <a:ext cx="3842771" cy="430887"/>
              </a:xfrm>
              <a:prstGeom prst="rect">
                <a:avLst/>
              </a:prstGeom>
              <a:blipFill>
                <a:blip r:embed="rId7"/>
                <a:stretch>
                  <a:fillRect l="-159" t="-11429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888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4533-2F7A-058F-B90D-F3BBF1F6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Incidentalità</a:t>
            </a:r>
            <a:r>
              <a:rPr lang="en-GB" dirty="0"/>
              <a:t>: </a:t>
            </a:r>
            <a:r>
              <a:rPr lang="en-GB" dirty="0" err="1"/>
              <a:t>Modello</a:t>
            </a:r>
            <a:r>
              <a:rPr lang="en-GB" dirty="0"/>
              <a:t> logit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9F79-5501-F9AE-4289-5867FD68B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1" y="2286000"/>
            <a:ext cx="5071869" cy="4023360"/>
          </a:xfrm>
        </p:spPr>
        <p:txBody>
          <a:bodyPr numCol="1">
            <a:normAutofit/>
          </a:bodyPr>
          <a:lstStyle/>
          <a:p>
            <a:r>
              <a:rPr lang="it-IT" dirty="0"/>
              <a:t>«L’</a:t>
            </a:r>
            <a:r>
              <a:rPr lang="it-IT" b="1" dirty="0"/>
              <a:t>eccesso di velocità</a:t>
            </a:r>
            <a:r>
              <a:rPr lang="it-IT" dirty="0"/>
              <a:t>, la guida in </a:t>
            </a:r>
            <a:r>
              <a:rPr lang="it-IT" b="1" dirty="0"/>
              <a:t>stato di ebbrezza</a:t>
            </a:r>
            <a:r>
              <a:rPr lang="it-IT" dirty="0"/>
              <a:t>, la </a:t>
            </a:r>
            <a:r>
              <a:rPr lang="it-IT" b="1" dirty="0"/>
              <a:t>stanchezza</a:t>
            </a:r>
            <a:r>
              <a:rPr lang="it-IT" dirty="0"/>
              <a:t> del conducente, la guida </a:t>
            </a:r>
            <a:r>
              <a:rPr lang="it-IT" b="1" dirty="0"/>
              <a:t>distratta</a:t>
            </a:r>
            <a:r>
              <a:rPr lang="it-IT" dirty="0"/>
              <a:t> e il mancato utilizzo di cinture di sicurezza, seggiolini per bambini e caschi sono tra i comportamenti principali che contribuiscono agli incidenti stradali e alle morti su strada.»</a:t>
            </a:r>
          </a:p>
          <a:p>
            <a:r>
              <a:rPr lang="it-IT" dirty="0"/>
              <a:t>Utenti della strada (rispetto alle auto):</a:t>
            </a:r>
          </a:p>
          <a:p>
            <a:pPr lvl="1"/>
            <a:r>
              <a:rPr lang="it-IT" dirty="0"/>
              <a:t>Ciclisti (340,50)</a:t>
            </a:r>
          </a:p>
          <a:p>
            <a:pPr lvl="1"/>
            <a:r>
              <a:rPr lang="it-IT" dirty="0"/>
              <a:t>Motociclisti (72,05) </a:t>
            </a:r>
          </a:p>
          <a:p>
            <a:pPr lvl="1"/>
            <a:r>
              <a:rPr lang="it-IT" dirty="0"/>
              <a:t>Pedoni (34,71)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37AB63-4502-E9A4-44FF-5E06EF63A7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5727832"/>
              </p:ext>
            </p:extLst>
          </p:nvPr>
        </p:nvGraphicFramePr>
        <p:xfrm>
          <a:off x="6919869" y="1732978"/>
          <a:ext cx="4248000" cy="481135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3385446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64772548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99148631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286657325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kern="100" dirty="0">
                          <a:effectLst/>
                        </a:rPr>
                        <a:t>VARIABILE</a:t>
                      </a:r>
                      <a:endParaRPr lang="en-GB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kern="100" dirty="0">
                          <a:effectLst/>
                        </a:rPr>
                        <a:t>STIMA</a:t>
                      </a:r>
                      <a:endParaRPr lang="en-GB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kern="100" dirty="0">
                          <a:effectLst/>
                        </a:rPr>
                        <a:t>P-VALUE</a:t>
                      </a:r>
                      <a:endParaRPr lang="en-GB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kern="100" dirty="0">
                          <a:effectLst/>
                        </a:rPr>
                        <a:t>ODDS RATIO</a:t>
                      </a:r>
                      <a:endParaRPr lang="en-GB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8477019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REDLIGHT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1,075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8,51e-05 ***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  <a:highlight>
                            <a:srgbClr val="FFFF00"/>
                          </a:highlight>
                        </a:rPr>
                        <a:t>2,930</a:t>
                      </a:r>
                      <a:endParaRPr lang="en-GB" sz="11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47488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BADWEATHER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-0,143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0,602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0,867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7924856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DRIVCOND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0,204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0,193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1,226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063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ROADCLASSCollector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-0,105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0,591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0,900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974883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ROAD_CLASSLaneway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1,900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0,189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6,687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50367018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 err="1">
                          <a:effectLst/>
                        </a:rPr>
                        <a:t>ROAD_CLASSMinor</a:t>
                      </a:r>
                      <a:r>
                        <a:rPr lang="en-GB" sz="1100" kern="100" dirty="0">
                          <a:effectLst/>
                        </a:rPr>
                        <a:t> Arterial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-0,187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0,269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0,829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75012087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TRAFFCTL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-0,276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0,035 *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  <a:highlight>
                            <a:srgbClr val="FFFF00"/>
                          </a:highlight>
                        </a:rPr>
                        <a:t>0,759</a:t>
                      </a:r>
                      <a:endParaRPr lang="en-GB" sz="11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93522283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RDSFDANGER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0,242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0,285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1,274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4304294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INVTYPEOther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-14,237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0,968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0,000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8142364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INVTYPEBicycle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5,830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&lt; 2e-16 ***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  <a:highlight>
                            <a:srgbClr val="FFFF00"/>
                          </a:highlight>
                        </a:rPr>
                        <a:t>340,495</a:t>
                      </a:r>
                      <a:endParaRPr lang="en-GB" sz="11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8240000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INVTYPETruck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-0,887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0,049 *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  <a:highlight>
                            <a:srgbClr val="FFFF00"/>
                          </a:highlight>
                        </a:rPr>
                        <a:t>0,412</a:t>
                      </a:r>
                      <a:endParaRPr lang="en-GB" sz="11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9332177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INVTYPEMotorcycle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4,277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&lt; 2e-16 ***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  <a:highlight>
                            <a:srgbClr val="FFFF00"/>
                          </a:highlight>
                        </a:rPr>
                        <a:t>72,049</a:t>
                      </a:r>
                      <a:endParaRPr lang="en-GB" sz="11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20736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INVTYPEPedestrian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3,547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0,001 **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  <a:highlight>
                            <a:srgbClr val="FFFF00"/>
                          </a:highlight>
                        </a:rPr>
                        <a:t>34,707</a:t>
                      </a:r>
                      <a:endParaRPr lang="en-GB" sz="11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1114985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DRIVACT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0,249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0,105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1,283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099349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SPEEDING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1,142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1,47e-13 ***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  <a:highlight>
                            <a:srgbClr val="FFFF00"/>
                          </a:highlight>
                        </a:rPr>
                        <a:t>3,133</a:t>
                      </a:r>
                      <a:endParaRPr lang="en-GB" sz="11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415555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ALCOHOL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1,117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  <a:highlight>
                            <a:srgbClr val="FFFF00"/>
                          </a:highlight>
                        </a:rPr>
                        <a:t>7,54e-06 ***</a:t>
                      </a:r>
                      <a:endParaRPr lang="en-GB" sz="1100" kern="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  <a:highlight>
                            <a:srgbClr val="FFFF00"/>
                          </a:highlight>
                        </a:rPr>
                        <a:t>3,055</a:t>
                      </a:r>
                      <a:endParaRPr lang="en-GB" sz="1100" kern="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3428754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DISABILITY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2,162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6,36e-14 ***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>
                          <a:effectLst/>
                        </a:rPr>
                        <a:t>8,686</a:t>
                      </a:r>
                      <a:endParaRPr lang="en-GB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7125998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DARKNESS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-0,176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0,184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00" dirty="0">
                          <a:effectLst/>
                        </a:rPr>
                        <a:t>0,839</a:t>
                      </a:r>
                      <a:endParaRPr lang="en-GB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1598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1883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896</TotalTime>
  <Words>907</Words>
  <Application>Microsoft Office PowerPoint</Application>
  <PresentationFormat>Widescreen</PresentationFormat>
  <Paragraphs>271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Calibri</vt:lpstr>
      <vt:lpstr>Cambria Math</vt:lpstr>
      <vt:lpstr>Tw Cen MT</vt:lpstr>
      <vt:lpstr>Tw Cen MT Condensed</vt:lpstr>
      <vt:lpstr>Wingdings 3</vt:lpstr>
      <vt:lpstr>Integral</vt:lpstr>
      <vt:lpstr>Impatto della riduzione di velocità nelle aree urbane:  analisi e simulazioni</vt:lpstr>
      <vt:lpstr>Obiettivi della ricerca</vt:lpstr>
      <vt:lpstr>INCIDENTALITà</vt:lpstr>
      <vt:lpstr>Incidentalità: Presentazione del Dataset</vt:lpstr>
      <vt:lpstr>Incidentalità: Analisi preliminare</vt:lpstr>
      <vt:lpstr>Incidentalità: Analisi preliminare</vt:lpstr>
      <vt:lpstr>Incidentalità: Analisi preliminare</vt:lpstr>
      <vt:lpstr>Incidentalità: Modello logit BINOMIALE</vt:lpstr>
      <vt:lpstr>Incidentalità: Modello logit</vt:lpstr>
      <vt:lpstr>VIABILItà</vt:lpstr>
      <vt:lpstr>Viabilità: IL Modello in NetLogo</vt:lpstr>
      <vt:lpstr>Viabilità: Modello in NetLogo</vt:lpstr>
      <vt:lpstr>Viabilità: SIMULAZIONE IN NUMERI</vt:lpstr>
      <vt:lpstr> dati a supporto</vt:lpstr>
      <vt:lpstr> Considerazioni finali SULLE CITTà30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Impatto della riduzione di velocità nelle aree urbane: analisi e simulazioni</dc:title>
  <dc:creator>jacopo cesari</dc:creator>
  <cp:lastModifiedBy>Jacopo Cesari - jacopo.cesari@studio.unibo.it</cp:lastModifiedBy>
  <cp:revision>4</cp:revision>
  <dcterms:created xsi:type="dcterms:W3CDTF">2024-10-03T09:01:52Z</dcterms:created>
  <dcterms:modified xsi:type="dcterms:W3CDTF">2024-10-26T09:03:25Z</dcterms:modified>
</cp:coreProperties>
</file>